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4" r:id="rId1"/>
  </p:sldMasterIdLst>
  <p:notesMasterIdLst>
    <p:notesMasterId r:id="rId29"/>
  </p:notesMasterIdLst>
  <p:sldIdLst>
    <p:sldId id="256" r:id="rId2"/>
    <p:sldId id="259" r:id="rId3"/>
    <p:sldId id="280" r:id="rId4"/>
    <p:sldId id="281" r:id="rId5"/>
    <p:sldId id="263" r:id="rId6"/>
    <p:sldId id="265" r:id="rId7"/>
    <p:sldId id="288" r:id="rId8"/>
    <p:sldId id="291" r:id="rId9"/>
    <p:sldId id="307" r:id="rId10"/>
    <p:sldId id="308" r:id="rId11"/>
    <p:sldId id="311" r:id="rId12"/>
    <p:sldId id="309" r:id="rId13"/>
    <p:sldId id="310" r:id="rId14"/>
    <p:sldId id="305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4" r:id="rId23"/>
    <p:sldId id="300" r:id="rId24"/>
    <p:sldId id="301" r:id="rId25"/>
    <p:sldId id="302" r:id="rId26"/>
    <p:sldId id="303" r:id="rId27"/>
    <p:sldId id="306" r:id="rId28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9C12"/>
    <a:srgbClr val="FFE417"/>
    <a:srgbClr val="FFCC66"/>
    <a:srgbClr val="FFFF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560" autoAdjust="0"/>
  </p:normalViewPr>
  <p:slideViewPr>
    <p:cSldViewPr snapToGrid="0" snapToObjects="1">
      <p:cViewPr varScale="1">
        <p:scale>
          <a:sx n="74" d="100"/>
          <a:sy n="74" d="100"/>
        </p:scale>
        <p:origin x="-162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4C5591-4E09-294B-AD33-3243EA0CCA99}" type="datetimeFigureOut">
              <a:rPr lang="es-ES" smtClean="0"/>
              <a:t>31/10/17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9A777F-258F-A34A-820F-927778535FC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2628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D91A-A2EE-4B54-B3C6-F6C67903BA9C}" type="datetime1">
              <a:rPr lang="en-US" smtClean="0"/>
              <a:pPr/>
              <a:t>31/10/17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785C6-EBAF-49D5-AD4D-BABF4DFAAD59}" type="datetime1">
              <a:rPr lang="en-US" smtClean="0"/>
              <a:pPr/>
              <a:t>31/10/17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04122-9A3A-4FD8-98B8-22631F32846C}" type="datetime1">
              <a:rPr lang="en-US" smtClean="0"/>
              <a:pPr/>
              <a:t>31/10/17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9A7B8-0EC4-44C9-AFEF-25E144F11C06}" type="datetime1">
              <a:rPr lang="en-US" smtClean="0"/>
              <a:pPr/>
              <a:t>31/10/17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B47B5-C739-4DAE-AACD-CC58CA843AC4}" type="datetime1">
              <a:rPr lang="en-US" smtClean="0"/>
              <a:pPr/>
              <a:t>31/10/17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2AE48-94E6-46E0-BE32-5F0716DE9115}" type="datetime1">
              <a:rPr lang="en-US" smtClean="0"/>
              <a:pPr/>
              <a:t>31/10/17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C285-8BCE-48FC-97D9-E2837AF38351}" type="datetime1">
              <a:rPr lang="en-US" smtClean="0"/>
              <a:pPr/>
              <a:t>31/10/17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‹Nr.›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D3E6-EF16-4488-94A4-211508FE4682}" type="datetime1">
              <a:rPr lang="en-US" smtClean="0"/>
              <a:pPr/>
              <a:t>31/10/17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FB3B-20DA-4D0E-BF16-8262B7156612}" type="datetime1">
              <a:rPr lang="en-US" smtClean="0"/>
              <a:pPr/>
              <a:t>31/10/17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73C2C-6BD0-40EC-8D8D-4D51F089C5EB}" type="datetime1">
              <a:rPr lang="en-US" smtClean="0"/>
              <a:pPr/>
              <a:t>31/10/17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‹Nr.›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7F5C-EDA7-4864-9756-35769B0E62CF}" type="datetime1">
              <a:rPr lang="en-US" smtClean="0"/>
              <a:pPr/>
              <a:t>31/10/17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88B99C93-F56F-46AB-9EB8-53614A95B15F}" type="datetime1">
              <a:rPr lang="en-US" smtClean="0"/>
              <a:pPr/>
              <a:t>31/10/17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FA84A37A-AFC2-4A01-80A1-FC20F2C0D5BB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3200" dirty="0" smtClean="0"/>
              <a:t>ÍNDICE DE COMPETITIVIDAD PROVINCIAL</a:t>
            </a:r>
            <a:endParaRPr lang="es-ES" sz="32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310" y="3543423"/>
            <a:ext cx="4027090" cy="270432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19" y="3543423"/>
            <a:ext cx="2946645" cy="101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514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80821" y="1215693"/>
            <a:ext cx="3206407" cy="1200329"/>
          </a:xfrm>
          <a:prstGeom prst="rect">
            <a:avLst/>
          </a:prstGeom>
          <a:ln>
            <a:solidFill>
              <a:srgbClr val="0D0D0D"/>
            </a:solidFill>
          </a:ln>
        </p:spPr>
        <p:txBody>
          <a:bodyPr wrap="square">
            <a:spAutoFit/>
          </a:bodyPr>
          <a:lstStyle/>
          <a:p>
            <a:r>
              <a:rPr lang="es-ES" dirty="0"/>
              <a:t>Tasa de empleo rural</a:t>
            </a:r>
          </a:p>
          <a:p>
            <a:r>
              <a:rPr lang="es-ES" dirty="0"/>
              <a:t>Tasa de empleo urbano</a:t>
            </a:r>
          </a:p>
          <a:p>
            <a:r>
              <a:rPr lang="es-ES" dirty="0"/>
              <a:t>Tasa de subempleo rural</a:t>
            </a:r>
          </a:p>
          <a:p>
            <a:r>
              <a:rPr lang="es-ES" dirty="0"/>
              <a:t>Tasa de subempleo urbano</a:t>
            </a:r>
          </a:p>
        </p:txBody>
      </p:sp>
      <p:sp>
        <p:nvSpPr>
          <p:cNvPr id="3" name="Rectángulo 2"/>
          <p:cNvSpPr/>
          <p:nvPr/>
        </p:nvSpPr>
        <p:spPr>
          <a:xfrm>
            <a:off x="380819" y="846361"/>
            <a:ext cx="3206409" cy="369332"/>
          </a:xfrm>
          <a:prstGeom prst="rect">
            <a:avLst/>
          </a:prstGeom>
          <a:solidFill>
            <a:srgbClr val="515B2D"/>
          </a:solidFill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Empleo</a:t>
            </a:r>
          </a:p>
        </p:txBody>
      </p:sp>
      <p:sp>
        <p:nvSpPr>
          <p:cNvPr id="4" name="Rectángulo 3"/>
          <p:cNvSpPr/>
          <p:nvPr/>
        </p:nvSpPr>
        <p:spPr>
          <a:xfrm>
            <a:off x="380820" y="3172058"/>
            <a:ext cx="3206409" cy="1200329"/>
          </a:xfrm>
          <a:prstGeom prst="rect">
            <a:avLst/>
          </a:prstGeom>
          <a:ln>
            <a:solidFill>
              <a:srgbClr val="0D0D0D"/>
            </a:solidFill>
          </a:ln>
        </p:spPr>
        <p:txBody>
          <a:bodyPr wrap="square">
            <a:spAutoFit/>
          </a:bodyPr>
          <a:lstStyle/>
          <a:p>
            <a:r>
              <a:rPr lang="es-ES" dirty="0"/>
              <a:t>Activos empresariales</a:t>
            </a:r>
          </a:p>
          <a:p>
            <a:r>
              <a:rPr lang="es-ES" dirty="0"/>
              <a:t>Empresas registradas</a:t>
            </a:r>
          </a:p>
          <a:p>
            <a:r>
              <a:rPr lang="es-ES" dirty="0"/>
              <a:t>Industrias</a:t>
            </a:r>
          </a:p>
          <a:p>
            <a:r>
              <a:rPr lang="es-ES" dirty="0"/>
              <a:t>PYMES</a:t>
            </a:r>
          </a:p>
        </p:txBody>
      </p:sp>
      <p:sp>
        <p:nvSpPr>
          <p:cNvPr id="5" name="Rectángulo 4"/>
          <p:cNvSpPr/>
          <p:nvPr/>
        </p:nvSpPr>
        <p:spPr>
          <a:xfrm>
            <a:off x="380819" y="2795877"/>
            <a:ext cx="3206409" cy="369332"/>
          </a:xfrm>
          <a:prstGeom prst="rect">
            <a:avLst/>
          </a:prstGeom>
          <a:solidFill>
            <a:srgbClr val="515B2D"/>
          </a:solidFill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Gestión Empresarial</a:t>
            </a:r>
          </a:p>
        </p:txBody>
      </p:sp>
      <p:sp>
        <p:nvSpPr>
          <p:cNvPr id="6" name="Rectángulo 5"/>
          <p:cNvSpPr/>
          <p:nvPr/>
        </p:nvSpPr>
        <p:spPr>
          <a:xfrm>
            <a:off x="380821" y="5368677"/>
            <a:ext cx="3206408" cy="1200329"/>
          </a:xfrm>
          <a:prstGeom prst="rect">
            <a:avLst/>
          </a:prstGeom>
          <a:ln>
            <a:solidFill>
              <a:srgbClr val="0D0D0D"/>
            </a:solidFill>
          </a:ln>
        </p:spPr>
        <p:txBody>
          <a:bodyPr wrap="square">
            <a:spAutoFit/>
          </a:bodyPr>
          <a:lstStyle/>
          <a:p>
            <a:r>
              <a:rPr lang="es-ES" dirty="0"/>
              <a:t>Cobertura teléfono fijo</a:t>
            </a:r>
          </a:p>
          <a:p>
            <a:r>
              <a:rPr lang="es-ES" dirty="0"/>
              <a:t>Distancia a aeropuertos </a:t>
            </a:r>
            <a:r>
              <a:rPr lang="es-ES" dirty="0" smtClean="0"/>
              <a:t>inter.</a:t>
            </a:r>
            <a:endParaRPr lang="es-ES" dirty="0"/>
          </a:p>
          <a:p>
            <a:r>
              <a:rPr lang="es-ES" dirty="0"/>
              <a:t>Distancia a puertos </a:t>
            </a:r>
            <a:r>
              <a:rPr lang="es-ES" dirty="0" smtClean="0"/>
              <a:t>inter.</a:t>
            </a:r>
            <a:endParaRPr lang="es-ES" dirty="0"/>
          </a:p>
          <a:p>
            <a:r>
              <a:rPr lang="es-ES" dirty="0"/>
              <a:t>Km </a:t>
            </a:r>
            <a:r>
              <a:rPr lang="es-ES" dirty="0" smtClean="0"/>
              <a:t>v</a:t>
            </a:r>
            <a:r>
              <a:rPr lang="es-ES" dirty="0" smtClean="0"/>
              <a:t>í</a:t>
            </a:r>
            <a:r>
              <a:rPr lang="es-ES" dirty="0" smtClean="0"/>
              <a:t>as </a:t>
            </a:r>
            <a:r>
              <a:rPr lang="es-ES" dirty="0"/>
              <a:t>asfaltadas</a:t>
            </a:r>
          </a:p>
        </p:txBody>
      </p:sp>
      <p:sp>
        <p:nvSpPr>
          <p:cNvPr id="7" name="Rectángulo 6"/>
          <p:cNvSpPr/>
          <p:nvPr/>
        </p:nvSpPr>
        <p:spPr>
          <a:xfrm>
            <a:off x="380821" y="4999345"/>
            <a:ext cx="3186953" cy="369332"/>
          </a:xfrm>
          <a:prstGeom prst="rect">
            <a:avLst/>
          </a:prstGeom>
          <a:solidFill>
            <a:srgbClr val="515B2D"/>
          </a:solidFill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Infraestructura y Localización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4894895" y="1215693"/>
            <a:ext cx="32922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b="1" dirty="0" smtClean="0"/>
              <a:t>(4 indicadores) </a:t>
            </a:r>
          </a:p>
          <a:p>
            <a:pPr algn="ctr"/>
            <a:r>
              <a:rPr lang="es-ES" b="1" dirty="0" smtClean="0"/>
              <a:t>A m</a:t>
            </a:r>
            <a:r>
              <a:rPr lang="es-ES" b="1" dirty="0" smtClean="0"/>
              <a:t>ás empleo, y menor desempleo; mayor competitividad</a:t>
            </a:r>
            <a:endParaRPr lang="es-ES" b="1" dirty="0"/>
          </a:p>
        </p:txBody>
      </p:sp>
      <p:sp>
        <p:nvSpPr>
          <p:cNvPr id="14" name="CuadroTexto 13"/>
          <p:cNvSpPr txBox="1"/>
          <p:nvPr/>
        </p:nvSpPr>
        <p:spPr>
          <a:xfrm>
            <a:off x="1733541" y="400172"/>
            <a:ext cx="5494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INDICADORES POR PILAR DE COMPETITIVIDAD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15" name="Rectángulo 14"/>
          <p:cNvSpPr/>
          <p:nvPr/>
        </p:nvSpPr>
        <p:spPr>
          <a:xfrm>
            <a:off x="4982907" y="3019758"/>
            <a:ext cx="329222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b="1" dirty="0"/>
              <a:t>(</a:t>
            </a:r>
            <a:r>
              <a:rPr lang="es-ES" b="1" dirty="0" smtClean="0"/>
              <a:t>4 indicadores) </a:t>
            </a:r>
          </a:p>
          <a:p>
            <a:pPr algn="ctr"/>
            <a:r>
              <a:rPr lang="es-ES" b="1" dirty="0" smtClean="0"/>
              <a:t>A m</a:t>
            </a:r>
            <a:r>
              <a:rPr lang="es-ES" b="1" dirty="0" smtClean="0"/>
              <a:t>ayor cantidad de activos , empresas, industrias y Pymes; mayor competitividad provincial</a:t>
            </a:r>
            <a:endParaRPr lang="es-ES" b="1" dirty="0"/>
          </a:p>
        </p:txBody>
      </p:sp>
      <p:sp>
        <p:nvSpPr>
          <p:cNvPr id="16" name="Rectángulo 15"/>
          <p:cNvSpPr/>
          <p:nvPr/>
        </p:nvSpPr>
        <p:spPr>
          <a:xfrm>
            <a:off x="4894895" y="4880680"/>
            <a:ext cx="363550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b="1" dirty="0"/>
              <a:t>(4 indicadores) </a:t>
            </a:r>
          </a:p>
          <a:p>
            <a:pPr algn="ctr"/>
            <a:r>
              <a:rPr lang="es-ES" b="1" dirty="0" smtClean="0"/>
              <a:t>A m</a:t>
            </a:r>
            <a:r>
              <a:rPr lang="es-ES" b="1" dirty="0" smtClean="0"/>
              <a:t>ayor cobertura de telefonía, mayor cantidad de vías asfaltadas , menor distancia a puertos y aeropuertos; mayor competitividad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2047743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5203842" y="1610396"/>
            <a:ext cx="3412373" cy="1200329"/>
          </a:xfrm>
          <a:prstGeom prst="rect">
            <a:avLst/>
          </a:prstGeom>
          <a:ln>
            <a:solidFill>
              <a:srgbClr val="0D0D0D"/>
            </a:solidFill>
          </a:ln>
        </p:spPr>
        <p:txBody>
          <a:bodyPr wrap="square">
            <a:spAutoFit/>
          </a:bodyPr>
          <a:lstStyle/>
          <a:p>
            <a:r>
              <a:rPr lang="es-ES" dirty="0"/>
              <a:t>Delitos a personas y propiedad</a:t>
            </a:r>
          </a:p>
          <a:p>
            <a:r>
              <a:rPr lang="es-ES" dirty="0"/>
              <a:t>Efectividad detenciones</a:t>
            </a:r>
          </a:p>
          <a:p>
            <a:r>
              <a:rPr lang="es-ES" dirty="0"/>
              <a:t>Personal de justicia</a:t>
            </a:r>
          </a:p>
          <a:p>
            <a:r>
              <a:rPr lang="es-ES" dirty="0"/>
              <a:t>Unidades judiciales y servicios</a:t>
            </a:r>
          </a:p>
        </p:txBody>
      </p:sp>
      <p:sp>
        <p:nvSpPr>
          <p:cNvPr id="9" name="Rectángulo 8"/>
          <p:cNvSpPr/>
          <p:nvPr/>
        </p:nvSpPr>
        <p:spPr>
          <a:xfrm>
            <a:off x="5203843" y="1241064"/>
            <a:ext cx="3412372" cy="369332"/>
          </a:xfrm>
          <a:prstGeom prst="rect">
            <a:avLst/>
          </a:prstGeom>
          <a:solidFill>
            <a:srgbClr val="515B2D"/>
          </a:solidFill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Seguridad Jurídica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5203843" y="3796485"/>
            <a:ext cx="3412372" cy="1477328"/>
          </a:xfrm>
          <a:prstGeom prst="rect">
            <a:avLst/>
          </a:prstGeom>
          <a:ln>
            <a:solidFill>
              <a:srgbClr val="0D0D0D"/>
            </a:solidFill>
          </a:ln>
        </p:spPr>
        <p:txBody>
          <a:bodyPr wrap="square">
            <a:spAutoFit/>
          </a:bodyPr>
          <a:lstStyle/>
          <a:p>
            <a:r>
              <a:rPr lang="es-ES" dirty="0"/>
              <a:t>Empresas exportadoras</a:t>
            </a:r>
          </a:p>
          <a:p>
            <a:r>
              <a:rPr lang="es-ES" dirty="0"/>
              <a:t>Exportación (No petroleros) per cápita</a:t>
            </a:r>
          </a:p>
          <a:p>
            <a:r>
              <a:rPr lang="es-ES" dirty="0"/>
              <a:t>Exportaciones (No petroleros)</a:t>
            </a:r>
          </a:p>
          <a:p>
            <a:r>
              <a:rPr lang="es-ES" dirty="0"/>
              <a:t>Inversión Extranjera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5203841" y="3438581"/>
            <a:ext cx="3412373" cy="369332"/>
          </a:xfrm>
          <a:prstGeom prst="rect">
            <a:avLst/>
          </a:prstGeom>
          <a:solidFill>
            <a:srgbClr val="515B2D"/>
          </a:solidFill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Internacionalización y Apertura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466642" y="1241064"/>
            <a:ext cx="3292224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b="1" dirty="0" smtClean="0"/>
              <a:t>(4 Indicadores) </a:t>
            </a:r>
          </a:p>
          <a:p>
            <a:pPr algn="ctr"/>
            <a:r>
              <a:rPr lang="es-ES" b="1" dirty="0" smtClean="0"/>
              <a:t>A mayor capacidad de recursos f</a:t>
            </a:r>
            <a:r>
              <a:rPr lang="es-ES" b="1" dirty="0" smtClean="0"/>
              <a:t>ísicos y de personal; y menor cantidad de delitos ; mayor competitividad.</a:t>
            </a:r>
            <a:endParaRPr lang="es-ES" b="1" dirty="0"/>
          </a:p>
        </p:txBody>
      </p:sp>
      <p:sp>
        <p:nvSpPr>
          <p:cNvPr id="14" name="CuadroTexto 13"/>
          <p:cNvSpPr txBox="1"/>
          <p:nvPr/>
        </p:nvSpPr>
        <p:spPr>
          <a:xfrm>
            <a:off x="1733541" y="400172"/>
            <a:ext cx="5494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INDICADORES POR PILAR DE COMPETITIVIDAD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15" name="Rectángulo 14"/>
          <p:cNvSpPr/>
          <p:nvPr/>
        </p:nvSpPr>
        <p:spPr>
          <a:xfrm>
            <a:off x="619042" y="3796485"/>
            <a:ext cx="32922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b="1" dirty="0" smtClean="0"/>
              <a:t>(4 Indicadores) </a:t>
            </a:r>
          </a:p>
          <a:p>
            <a:pPr algn="ctr"/>
            <a:r>
              <a:rPr lang="es-ES" b="1" dirty="0" smtClean="0"/>
              <a:t>A mayor capacidad exportadora e inversi</a:t>
            </a:r>
            <a:r>
              <a:rPr lang="es-ES" b="1" dirty="0" smtClean="0"/>
              <a:t>ón mayor competitividad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4044146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80821" y="1191892"/>
            <a:ext cx="3833652" cy="1477328"/>
          </a:xfrm>
          <a:prstGeom prst="rect">
            <a:avLst/>
          </a:prstGeom>
          <a:ln>
            <a:solidFill>
              <a:srgbClr val="0D0D0D"/>
            </a:solidFill>
          </a:ln>
        </p:spPr>
        <p:txBody>
          <a:bodyPr wrap="square">
            <a:spAutoFit/>
          </a:bodyPr>
          <a:lstStyle/>
          <a:p>
            <a:r>
              <a:rPr lang="es-ES" dirty="0" smtClean="0"/>
              <a:t>Endeudamiento</a:t>
            </a:r>
            <a:endParaRPr lang="es-ES" dirty="0"/>
          </a:p>
          <a:p>
            <a:r>
              <a:rPr lang="es-ES" dirty="0"/>
              <a:t>Gasto social</a:t>
            </a:r>
          </a:p>
          <a:p>
            <a:r>
              <a:rPr lang="es-ES" dirty="0"/>
              <a:t>Gobiernos </a:t>
            </a:r>
            <a:r>
              <a:rPr lang="es-ES" dirty="0" smtClean="0"/>
              <a:t>Sub-nacionales</a:t>
            </a:r>
            <a:endParaRPr lang="es-ES" dirty="0"/>
          </a:p>
          <a:p>
            <a:r>
              <a:rPr lang="es-ES" dirty="0"/>
              <a:t>Ingresos propios</a:t>
            </a:r>
          </a:p>
          <a:p>
            <a:r>
              <a:rPr lang="es-ES" dirty="0"/>
              <a:t>Inversión </a:t>
            </a:r>
          </a:p>
        </p:txBody>
      </p:sp>
      <p:sp>
        <p:nvSpPr>
          <p:cNvPr id="3" name="Rectángulo 2"/>
          <p:cNvSpPr/>
          <p:nvPr/>
        </p:nvSpPr>
        <p:spPr>
          <a:xfrm>
            <a:off x="380822" y="822560"/>
            <a:ext cx="3833652" cy="369332"/>
          </a:xfrm>
          <a:prstGeom prst="rect">
            <a:avLst/>
          </a:prstGeom>
          <a:solidFill>
            <a:srgbClr val="515B2D"/>
          </a:solidFill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Gestión, Gobiernos e Instituciones</a:t>
            </a:r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380822" y="3679625"/>
            <a:ext cx="3978776" cy="2862323"/>
          </a:xfrm>
          <a:prstGeom prst="rect">
            <a:avLst/>
          </a:prstGeom>
          <a:ln>
            <a:solidFill>
              <a:srgbClr val="0D0D0D"/>
            </a:solidFill>
          </a:ln>
        </p:spPr>
        <p:txBody>
          <a:bodyPr wrap="square">
            <a:spAutoFit/>
          </a:bodyPr>
          <a:lstStyle/>
          <a:p>
            <a:r>
              <a:rPr lang="es-ES" dirty="0"/>
              <a:t>Cartera a sistema financiero</a:t>
            </a:r>
          </a:p>
          <a:p>
            <a:r>
              <a:rPr lang="es-ES" dirty="0"/>
              <a:t>Cartera productiva en la provincia</a:t>
            </a:r>
          </a:p>
          <a:p>
            <a:r>
              <a:rPr lang="es-ES" dirty="0"/>
              <a:t>Cartera productiva per cápita</a:t>
            </a:r>
          </a:p>
          <a:p>
            <a:r>
              <a:rPr lang="es-ES" dirty="0"/>
              <a:t>Depósitos en sistema financiero</a:t>
            </a:r>
          </a:p>
          <a:p>
            <a:r>
              <a:rPr lang="es-ES" dirty="0"/>
              <a:t>Depósitos en sistema financiero para población</a:t>
            </a:r>
          </a:p>
          <a:p>
            <a:r>
              <a:rPr lang="es-ES" dirty="0"/>
              <a:t>Microcrédito en provincia</a:t>
            </a:r>
          </a:p>
          <a:p>
            <a:r>
              <a:rPr lang="es-ES" dirty="0"/>
              <a:t>Microcrédito para población</a:t>
            </a:r>
          </a:p>
          <a:p>
            <a:r>
              <a:rPr lang="es-ES" dirty="0"/>
              <a:t>Morosidad en provincia</a:t>
            </a:r>
          </a:p>
          <a:p>
            <a:r>
              <a:rPr lang="es-ES" dirty="0"/>
              <a:t>No. Sucursales bancarias</a:t>
            </a:r>
          </a:p>
        </p:txBody>
      </p:sp>
      <p:sp>
        <p:nvSpPr>
          <p:cNvPr id="5" name="Rectángulo 4"/>
          <p:cNvSpPr/>
          <p:nvPr/>
        </p:nvSpPr>
        <p:spPr>
          <a:xfrm>
            <a:off x="380822" y="3310293"/>
            <a:ext cx="3978776" cy="369332"/>
          </a:xfrm>
          <a:prstGeom prst="rect">
            <a:avLst/>
          </a:prstGeom>
          <a:solidFill>
            <a:srgbClr val="515B2D"/>
          </a:solidFill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Mercados financieros</a:t>
            </a:r>
          </a:p>
        </p:txBody>
      </p:sp>
      <p:sp>
        <p:nvSpPr>
          <p:cNvPr id="6" name="Rectángulo 5"/>
          <p:cNvSpPr/>
          <p:nvPr/>
        </p:nvSpPr>
        <p:spPr>
          <a:xfrm>
            <a:off x="5011822" y="822560"/>
            <a:ext cx="364837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b="1" dirty="0"/>
              <a:t>(</a:t>
            </a:r>
            <a:r>
              <a:rPr lang="es-ES" b="1" dirty="0" smtClean="0"/>
              <a:t>5 Indicadores) </a:t>
            </a:r>
          </a:p>
          <a:p>
            <a:pPr algn="ctr"/>
            <a:r>
              <a:rPr lang="es-ES" b="1" dirty="0" smtClean="0"/>
              <a:t>A mayor gastos , capacidad de generar ingresos e inversi</a:t>
            </a:r>
            <a:r>
              <a:rPr lang="es-ES" b="1" dirty="0" smtClean="0"/>
              <a:t>ón; y número de gobiernos mayor competitividad </a:t>
            </a:r>
            <a:endParaRPr lang="es-ES" b="1" dirty="0"/>
          </a:p>
        </p:txBody>
      </p:sp>
      <p:sp>
        <p:nvSpPr>
          <p:cNvPr id="7" name="Rectángulo 6"/>
          <p:cNvSpPr/>
          <p:nvPr/>
        </p:nvSpPr>
        <p:spPr>
          <a:xfrm>
            <a:off x="5011822" y="3679625"/>
            <a:ext cx="364837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b="1" dirty="0" smtClean="0"/>
              <a:t>(9 Indicadores) </a:t>
            </a:r>
          </a:p>
          <a:p>
            <a:pPr algn="ctr"/>
            <a:r>
              <a:rPr lang="es-ES" b="1" dirty="0"/>
              <a:t>A</a:t>
            </a:r>
            <a:r>
              <a:rPr lang="es-ES" b="1" dirty="0" smtClean="0"/>
              <a:t> mayor cantidad de recursos colocados y desembolsados, menor nivel de morosidad y mayor cobertura con sucursales bancarias; mejor competitividad.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240640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431470" y="1327550"/>
            <a:ext cx="3892959" cy="646331"/>
          </a:xfrm>
          <a:prstGeom prst="rect">
            <a:avLst/>
          </a:prstGeom>
          <a:ln>
            <a:solidFill>
              <a:srgbClr val="0D0D0D"/>
            </a:solidFill>
          </a:ln>
        </p:spPr>
        <p:txBody>
          <a:bodyPr wrap="square">
            <a:spAutoFit/>
          </a:bodyPr>
          <a:lstStyle/>
          <a:p>
            <a:r>
              <a:rPr lang="es-ES" dirty="0"/>
              <a:t>Bosques y páramos</a:t>
            </a:r>
          </a:p>
          <a:p>
            <a:r>
              <a:rPr lang="es-ES" dirty="0"/>
              <a:t>Superficie cultivada</a:t>
            </a:r>
          </a:p>
        </p:txBody>
      </p:sp>
      <p:sp>
        <p:nvSpPr>
          <p:cNvPr id="3" name="Rectángulo 2"/>
          <p:cNvSpPr/>
          <p:nvPr/>
        </p:nvSpPr>
        <p:spPr>
          <a:xfrm>
            <a:off x="4431470" y="958218"/>
            <a:ext cx="3892959" cy="369332"/>
          </a:xfrm>
          <a:prstGeom prst="rect">
            <a:avLst/>
          </a:prstGeom>
          <a:solidFill>
            <a:srgbClr val="515B2D"/>
          </a:solidFill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Recursos Naturales y Ambiente</a:t>
            </a:r>
          </a:p>
        </p:txBody>
      </p:sp>
      <p:sp>
        <p:nvSpPr>
          <p:cNvPr id="4" name="Rectángulo 3"/>
          <p:cNvSpPr/>
          <p:nvPr/>
        </p:nvSpPr>
        <p:spPr>
          <a:xfrm>
            <a:off x="535294" y="2740609"/>
            <a:ext cx="2828804" cy="1754327"/>
          </a:xfrm>
          <a:prstGeom prst="rect">
            <a:avLst/>
          </a:prstGeom>
          <a:ln>
            <a:solidFill>
              <a:srgbClr val="0D0D0D"/>
            </a:solidFill>
          </a:ln>
        </p:spPr>
        <p:txBody>
          <a:bodyPr wrap="square">
            <a:spAutoFit/>
          </a:bodyPr>
          <a:lstStyle/>
          <a:p>
            <a:r>
              <a:rPr lang="es-ES" dirty="0"/>
              <a:t>% Fuerza laboral</a:t>
            </a:r>
          </a:p>
          <a:p>
            <a:r>
              <a:rPr lang="es-ES" dirty="0"/>
              <a:t>% Población urbana</a:t>
            </a:r>
          </a:p>
          <a:p>
            <a:r>
              <a:rPr lang="es-ES" dirty="0"/>
              <a:t>Cobertura agua potable</a:t>
            </a:r>
          </a:p>
          <a:p>
            <a:r>
              <a:rPr lang="es-ES" dirty="0"/>
              <a:t>Cobertura electricidad</a:t>
            </a:r>
          </a:p>
          <a:p>
            <a:r>
              <a:rPr lang="es-ES" dirty="0"/>
              <a:t>Costo electricidad</a:t>
            </a:r>
          </a:p>
          <a:p>
            <a:r>
              <a:rPr lang="es-ES" dirty="0"/>
              <a:t>Densidad poblacional </a:t>
            </a:r>
          </a:p>
        </p:txBody>
      </p:sp>
      <p:sp>
        <p:nvSpPr>
          <p:cNvPr id="5" name="Rectángulo 4"/>
          <p:cNvSpPr/>
          <p:nvPr/>
        </p:nvSpPr>
        <p:spPr>
          <a:xfrm>
            <a:off x="535295" y="2371277"/>
            <a:ext cx="2828804" cy="369332"/>
          </a:xfrm>
          <a:prstGeom prst="rect">
            <a:avLst/>
          </a:prstGeom>
          <a:solidFill>
            <a:srgbClr val="515B2D"/>
          </a:solidFill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Urbanización</a:t>
            </a:r>
          </a:p>
        </p:txBody>
      </p:sp>
      <p:sp>
        <p:nvSpPr>
          <p:cNvPr id="6" name="Rectángulo 5"/>
          <p:cNvSpPr/>
          <p:nvPr/>
        </p:nvSpPr>
        <p:spPr>
          <a:xfrm>
            <a:off x="4431471" y="4644279"/>
            <a:ext cx="3892959" cy="2031325"/>
          </a:xfrm>
          <a:prstGeom prst="rect">
            <a:avLst/>
          </a:prstGeom>
          <a:ln>
            <a:solidFill>
              <a:srgbClr val="0D0D0D"/>
            </a:solidFill>
          </a:ln>
        </p:spPr>
        <p:txBody>
          <a:bodyPr wrap="square">
            <a:spAutoFit/>
          </a:bodyPr>
          <a:lstStyle/>
          <a:p>
            <a:r>
              <a:rPr lang="es-ES" dirty="0"/>
              <a:t>Cobertura internet</a:t>
            </a:r>
          </a:p>
          <a:p>
            <a:r>
              <a:rPr lang="es-ES" dirty="0"/>
              <a:t>Cobertura teléfono celular</a:t>
            </a:r>
          </a:p>
          <a:p>
            <a:r>
              <a:rPr lang="es-ES" dirty="0"/>
              <a:t>Inversión de I&amp;D de empresas</a:t>
            </a:r>
          </a:p>
          <a:p>
            <a:r>
              <a:rPr lang="es-ES" dirty="0"/>
              <a:t>Investigadores por provincia </a:t>
            </a:r>
          </a:p>
          <a:p>
            <a:r>
              <a:rPr lang="es-ES" dirty="0"/>
              <a:t>Personas con Postgrado</a:t>
            </a:r>
          </a:p>
          <a:p>
            <a:r>
              <a:rPr lang="es-ES" dirty="0"/>
              <a:t>Universidades e </a:t>
            </a:r>
            <a:r>
              <a:rPr lang="es-ES" dirty="0" err="1"/>
              <a:t>instit</a:t>
            </a:r>
            <a:r>
              <a:rPr lang="es-ES" dirty="0"/>
              <a:t>. Superiores</a:t>
            </a:r>
          </a:p>
          <a:p>
            <a:r>
              <a:rPr lang="es-ES" dirty="0"/>
              <a:t>Número de Carreras Universitarias</a:t>
            </a:r>
          </a:p>
        </p:txBody>
      </p:sp>
      <p:sp>
        <p:nvSpPr>
          <p:cNvPr id="7" name="Rectángulo 6"/>
          <p:cNvSpPr/>
          <p:nvPr/>
        </p:nvSpPr>
        <p:spPr>
          <a:xfrm>
            <a:off x="4431471" y="4013840"/>
            <a:ext cx="3892959" cy="646331"/>
          </a:xfrm>
          <a:prstGeom prst="rect">
            <a:avLst/>
          </a:prstGeom>
          <a:solidFill>
            <a:srgbClr val="515B2D"/>
          </a:solidFill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Habilitantes de Innovación, Ciencia y Tecnología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583567" y="773552"/>
            <a:ext cx="3261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/>
              <a:t>(2 indicadores) </a:t>
            </a:r>
          </a:p>
          <a:p>
            <a:pPr algn="ctr"/>
            <a:r>
              <a:rPr lang="es-ES" b="1" dirty="0" smtClean="0"/>
              <a:t>A mayor cantidad de recursos naturales mayor competitividad </a:t>
            </a:r>
            <a:endParaRPr lang="es-ES" b="1" dirty="0"/>
          </a:p>
        </p:txBody>
      </p:sp>
      <p:sp>
        <p:nvSpPr>
          <p:cNvPr id="9" name="CuadroTexto 8"/>
          <p:cNvSpPr txBox="1"/>
          <p:nvPr/>
        </p:nvSpPr>
        <p:spPr>
          <a:xfrm>
            <a:off x="4431469" y="2371277"/>
            <a:ext cx="38929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/>
              <a:t>(6 indicadores) </a:t>
            </a:r>
          </a:p>
          <a:p>
            <a:pPr algn="ctr"/>
            <a:r>
              <a:rPr lang="es-ES" b="1" dirty="0" smtClean="0"/>
              <a:t>Mientras m</a:t>
            </a:r>
            <a:r>
              <a:rPr lang="es-ES" b="1" dirty="0" smtClean="0"/>
              <a:t>ás urbanizada sea la provincia y mejor cobertura de servicios; mayor competitividad</a:t>
            </a:r>
            <a:endParaRPr lang="es-ES" b="1" dirty="0"/>
          </a:p>
        </p:txBody>
      </p:sp>
      <p:sp>
        <p:nvSpPr>
          <p:cNvPr id="10" name="CuadroTexto 9"/>
          <p:cNvSpPr txBox="1"/>
          <p:nvPr/>
        </p:nvSpPr>
        <p:spPr>
          <a:xfrm>
            <a:off x="312165" y="4628115"/>
            <a:ext cx="35325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/>
              <a:t>(6 indicadores) </a:t>
            </a:r>
          </a:p>
          <a:p>
            <a:pPr algn="ctr"/>
            <a:r>
              <a:rPr lang="es-ES" b="1" dirty="0" smtClean="0"/>
              <a:t>Mientras m</a:t>
            </a:r>
            <a:r>
              <a:rPr lang="es-ES" b="1" dirty="0" smtClean="0"/>
              <a:t>ás profesionales, cobertura de internet, telefonía celular y número de universidades y carreras universitarias, mayor competitividad</a:t>
            </a:r>
            <a:endParaRPr lang="es-ES" b="1" dirty="0"/>
          </a:p>
        </p:txBody>
      </p:sp>
      <p:sp>
        <p:nvSpPr>
          <p:cNvPr id="11" name="Flecha derecha 10"/>
          <p:cNvSpPr/>
          <p:nvPr/>
        </p:nvSpPr>
        <p:spPr>
          <a:xfrm>
            <a:off x="3690211" y="1327550"/>
            <a:ext cx="532077" cy="26843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Flecha izquierda 11"/>
          <p:cNvSpPr/>
          <p:nvPr/>
        </p:nvSpPr>
        <p:spPr>
          <a:xfrm>
            <a:off x="3690211" y="2883063"/>
            <a:ext cx="741258" cy="257416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Flecha derecha 12"/>
          <p:cNvSpPr/>
          <p:nvPr/>
        </p:nvSpPr>
        <p:spPr>
          <a:xfrm>
            <a:off x="3690211" y="5667256"/>
            <a:ext cx="532077" cy="26843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0981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3800" dirty="0" smtClean="0"/>
              <a:t>Índice único de competitividad provincial por pilares.</a:t>
            </a:r>
            <a:endParaRPr lang="es-ES" sz="38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19" y="3543423"/>
            <a:ext cx="2946645" cy="101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61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88058" y="5775038"/>
            <a:ext cx="2728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 smtClean="0"/>
              <a:t>Fuente y elaboración : MIPRO</a:t>
            </a:r>
            <a:endParaRPr lang="es-ES" sz="1400" b="1" dirty="0"/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744685"/>
              </p:ext>
            </p:extLst>
          </p:nvPr>
        </p:nvGraphicFramePr>
        <p:xfrm>
          <a:off x="388058" y="806414"/>
          <a:ext cx="4008967" cy="4935906"/>
        </p:xfrm>
        <a:graphic>
          <a:graphicData uri="http://schemas.openxmlformats.org/drawingml/2006/table">
            <a:tbl>
              <a:tblPr/>
              <a:tblGrid>
                <a:gridCol w="270876"/>
                <a:gridCol w="748382"/>
                <a:gridCol w="2327673"/>
                <a:gridCol w="662036"/>
              </a:tblGrid>
              <a:tr h="184727">
                <a:tc>
                  <a:txBody>
                    <a:bodyPr/>
                    <a:lstStyle/>
                    <a:p>
                      <a:pPr algn="l" fontAlgn="b"/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COMPETIVIDAD</a:t>
                      </a:r>
                      <a:r>
                        <a:rPr lang="es-ES" sz="16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GLOBAL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727">
                <a:tc>
                  <a:txBody>
                    <a:bodyPr/>
                    <a:lstStyle/>
                    <a:p>
                      <a:pPr algn="l" fontAlgn="b"/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Ubicación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Provincia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Puntaje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</a:tr>
              <a:tr h="184727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ALTO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Pichincha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72,6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727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Galápagos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54,8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727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Guayas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47,8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727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Azuay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47,8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727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Tungurahua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44,3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727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El Oro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43,7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727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MEDIA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Imbabura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43,5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727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Chimborazo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39,2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727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Santo Domingo de los Tsachilas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37,5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8618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Cañar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37,0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727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Santa Elena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36,9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727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Francisco de Orellana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34,9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727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BAJA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96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Cotopaxi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33,5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727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Los Ríos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33,2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727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Manabí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33,0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727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Carchi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32,8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727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Pastaza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32,3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727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Loja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31,3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727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MUY BAJA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363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Bolívar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29,7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727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Morona Santiago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29,5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727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Esmeraldas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27,4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727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Zamora Chinchipe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27,1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727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Sucumbíos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27,0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727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Napo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26,9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650" y="1233820"/>
            <a:ext cx="4038600" cy="45085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975" y="4638675"/>
            <a:ext cx="2070100" cy="166370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372837" y="437082"/>
            <a:ext cx="639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/>
              <a:t>ÍNDICE ÚNICO DE COMPETITIVIDAD PROVINCIAL </a:t>
            </a:r>
            <a:endParaRPr lang="es-ES" b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74" y="6151459"/>
            <a:ext cx="1849766" cy="63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34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764412"/>
            <a:ext cx="4013200" cy="50419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658" y="764412"/>
            <a:ext cx="3741701" cy="50419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74" y="6151459"/>
            <a:ext cx="1849766" cy="63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43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56" y="901700"/>
            <a:ext cx="3975100" cy="50419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044" y="901700"/>
            <a:ext cx="3873500" cy="50419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74" y="6151459"/>
            <a:ext cx="1849766" cy="63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08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64" y="901700"/>
            <a:ext cx="3860800" cy="50419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208" y="901700"/>
            <a:ext cx="3886200" cy="50419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74" y="6151459"/>
            <a:ext cx="1849766" cy="63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20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13" y="901700"/>
            <a:ext cx="3949700" cy="50419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272" y="901700"/>
            <a:ext cx="3962400" cy="50419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74" y="6151459"/>
            <a:ext cx="1849766" cy="63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24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 de Competitividad.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05591" y="1438275"/>
            <a:ext cx="7981210" cy="4848225"/>
          </a:xfrm>
        </p:spPr>
        <p:txBody>
          <a:bodyPr>
            <a:noAutofit/>
          </a:bodyPr>
          <a:lstStyle/>
          <a:p>
            <a:pPr algn="just"/>
            <a:r>
              <a:rPr lang="es-ES" dirty="0"/>
              <a:t>Michael </a:t>
            </a:r>
            <a:r>
              <a:rPr lang="es-ES" dirty="0" err="1"/>
              <a:t>Porter</a:t>
            </a:r>
            <a:r>
              <a:rPr lang="es-ES" dirty="0"/>
              <a:t> </a:t>
            </a:r>
            <a:r>
              <a:rPr lang="es-ES" dirty="0" smtClean="0"/>
              <a:t>extendió́ </a:t>
            </a:r>
            <a:r>
              <a:rPr lang="es-ES" dirty="0"/>
              <a:t>la idea de que el grado en que una </a:t>
            </a:r>
            <a:r>
              <a:rPr lang="es-ES" dirty="0" smtClean="0"/>
              <a:t>región </a:t>
            </a:r>
            <a:r>
              <a:rPr lang="es-ES" dirty="0"/>
              <a:t>es competitiva </a:t>
            </a:r>
            <a:r>
              <a:rPr lang="es-ES" dirty="0" smtClean="0"/>
              <a:t>varía </a:t>
            </a:r>
            <a:r>
              <a:rPr lang="es-ES" dirty="0"/>
              <a:t>de acuerdo con la </a:t>
            </a:r>
            <a:r>
              <a:rPr lang="es-ES" dirty="0" smtClean="0"/>
              <a:t>configuración </a:t>
            </a:r>
            <a:r>
              <a:rPr lang="es-ES" dirty="0"/>
              <a:t>de un conjunto propio de factores internos y </a:t>
            </a:r>
            <a:r>
              <a:rPr lang="es-ES" dirty="0" smtClean="0"/>
              <a:t>externos.</a:t>
            </a:r>
          </a:p>
          <a:p>
            <a:pPr algn="just"/>
            <a:r>
              <a:rPr lang="es-ES_tradnl" dirty="0"/>
              <a:t>El Foro Económico Mundial </a:t>
            </a:r>
            <a:r>
              <a:rPr lang="es-ES_tradnl" dirty="0" smtClean="0"/>
              <a:t>define la competitividad como </a:t>
            </a:r>
            <a:r>
              <a:rPr lang="es-ES_tradnl" dirty="0"/>
              <a:t>“el conjunto de instituciones, políticas y factores que determinan el nivel de productividad de un país</a:t>
            </a:r>
            <a:r>
              <a:rPr lang="es-ES_tradnl" dirty="0" smtClean="0"/>
              <a:t>”.</a:t>
            </a:r>
            <a:endParaRPr lang="es-ES" dirty="0"/>
          </a:p>
          <a:p>
            <a:pPr algn="just"/>
            <a:r>
              <a:rPr lang="es-ES" dirty="0" smtClean="0"/>
              <a:t>Un índice de competitividad permite sintetizar el </a:t>
            </a:r>
            <a:r>
              <a:rPr lang="es-ES" dirty="0"/>
              <a:t>estado y </a:t>
            </a:r>
            <a:r>
              <a:rPr lang="es-ES" dirty="0" smtClean="0"/>
              <a:t>de </a:t>
            </a:r>
            <a:r>
              <a:rPr lang="es-ES" dirty="0"/>
              <a:t>las ventajas competitivas </a:t>
            </a:r>
            <a:r>
              <a:rPr lang="es-ES" dirty="0" smtClean="0"/>
              <a:t>de empresas o regiones que permitan generar y evaluar las políticas públicas en el ámbito económico</a:t>
            </a:r>
            <a:r>
              <a:rPr lang="es-ES" dirty="0"/>
              <a:t>, productivo y </a:t>
            </a:r>
            <a:r>
              <a:rPr lang="es-ES" dirty="0" smtClean="0"/>
              <a:t>social.</a:t>
            </a:r>
            <a:endParaRPr lang="es-ES" sz="22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462" y="5991783"/>
            <a:ext cx="2328446" cy="80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66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0" y="901700"/>
            <a:ext cx="4000500" cy="50419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018" y="901700"/>
            <a:ext cx="4013200" cy="50419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74" y="6151459"/>
            <a:ext cx="1849766" cy="63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70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901700"/>
            <a:ext cx="4051300" cy="50419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106" y="901700"/>
            <a:ext cx="3949700" cy="50419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74" y="6151459"/>
            <a:ext cx="1849766" cy="63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78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3800" dirty="0" smtClean="0"/>
              <a:t>ÍNDICE ÚNICO DE COMPETITIVIDAD POR PROVINCIAS SELECCIONADAS</a:t>
            </a:r>
            <a:endParaRPr lang="es-ES" sz="38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680263"/>
            <a:ext cx="2815608" cy="97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7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1300"/>
            <a:ext cx="9144000" cy="382126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74" y="6151459"/>
            <a:ext cx="1849766" cy="63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7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1300"/>
            <a:ext cx="9144000" cy="382126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74" y="6151459"/>
            <a:ext cx="1849766" cy="63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17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1300"/>
            <a:ext cx="9144000" cy="382126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74" y="6151459"/>
            <a:ext cx="1849766" cy="63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9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1300"/>
            <a:ext cx="9144000" cy="382126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74" y="6151459"/>
            <a:ext cx="1849766" cy="63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62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1474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3200" dirty="0" smtClean="0"/>
              <a:t>Por qué generar un índice de competitividad provincial? </a:t>
            </a:r>
            <a:endParaRPr lang="es-ES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52500" y="1675910"/>
            <a:ext cx="7969250" cy="4450253"/>
          </a:xfrm>
        </p:spPr>
        <p:txBody>
          <a:bodyPr>
            <a:normAutofit/>
          </a:bodyPr>
          <a:lstStyle/>
          <a:p>
            <a:r>
              <a:rPr lang="es-ES_tradnl" dirty="0"/>
              <a:t>La competitividad depende del desempeño de múltiples aspectos, los cuales al ser comparados por </a:t>
            </a:r>
            <a:r>
              <a:rPr lang="es-ES_tradnl" dirty="0" smtClean="0"/>
              <a:t>provincia, permiten </a:t>
            </a:r>
            <a:r>
              <a:rPr lang="es-ES_tradnl" dirty="0"/>
              <a:t>conocer </a:t>
            </a:r>
            <a:r>
              <a:rPr lang="es-ES_tradnl" dirty="0" smtClean="0"/>
              <a:t>las </a:t>
            </a:r>
            <a:r>
              <a:rPr lang="es-ES_tradnl" dirty="0"/>
              <a:t>capacidades y áreas que se tienen que fortalecer</a:t>
            </a:r>
            <a:r>
              <a:rPr lang="es-ES_tradnl" dirty="0" smtClean="0"/>
              <a:t>.</a:t>
            </a:r>
          </a:p>
          <a:p>
            <a:r>
              <a:rPr lang="es-ES_tradnl" dirty="0" smtClean="0"/>
              <a:t>Permite establecer </a:t>
            </a:r>
            <a:r>
              <a:rPr lang="es-ES_tradnl" dirty="0"/>
              <a:t>las áreas en las que los diferentes niveles de gobierno pueden dirigir sus </a:t>
            </a:r>
            <a:r>
              <a:rPr lang="es-ES_tradnl" dirty="0" smtClean="0"/>
              <a:t>esfuerzos. </a:t>
            </a:r>
          </a:p>
          <a:p>
            <a:r>
              <a:rPr lang="es-ES_tradnl" dirty="0" smtClean="0"/>
              <a:t>Al tener un indicador se genera comparabilidad entre las diferentes provincias del Ecuador en base a variables comunes y estandarizadas.</a:t>
            </a:r>
          </a:p>
          <a:p>
            <a:r>
              <a:rPr lang="es-ES" dirty="0" smtClean="0"/>
              <a:t>Permite </a:t>
            </a:r>
            <a:r>
              <a:rPr lang="es-ES" dirty="0"/>
              <a:t>que los ciudadanos asuman un papel más proactivo y vigilante de las acciones en el tiempo</a:t>
            </a:r>
            <a:endParaRPr lang="es-ES_tradnl" dirty="0" smtClean="0"/>
          </a:p>
          <a:p>
            <a:pPr marL="0" indent="0">
              <a:buNone/>
            </a:pPr>
            <a:endParaRPr lang="es-ES_tradnl" sz="2000" dirty="0"/>
          </a:p>
          <a:p>
            <a:pPr marL="0" indent="0">
              <a:buNone/>
            </a:pPr>
            <a:endParaRPr lang="es-ES" sz="22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462" y="5991783"/>
            <a:ext cx="2328446" cy="80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52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3200" dirty="0" smtClean="0"/>
              <a:t>Desafíos que enfrentan las provincias en Ecuador</a:t>
            </a:r>
            <a:endParaRPr lang="es-ES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35031" y="1600200"/>
            <a:ext cx="8051769" cy="4525963"/>
          </a:xfrm>
        </p:spPr>
        <p:txBody>
          <a:bodyPr>
            <a:normAutofit/>
          </a:bodyPr>
          <a:lstStyle/>
          <a:p>
            <a:r>
              <a:rPr lang="es-ES" sz="2200" dirty="0" smtClean="0"/>
              <a:t>Recursos limitados, en lo técnico, administrativo y económico.</a:t>
            </a:r>
          </a:p>
          <a:p>
            <a:r>
              <a:rPr lang="es-ES" sz="2200" dirty="0" smtClean="0"/>
              <a:t>Escasa o mala información, que hace que las decisiones se tomen sobre supuestos o información errada. </a:t>
            </a:r>
          </a:p>
          <a:p>
            <a:r>
              <a:rPr lang="es-ES" sz="2200" dirty="0" smtClean="0"/>
              <a:t>Barreras institucionales, fragmentación de responsabilidades, burocracia, procesos políticos largos.</a:t>
            </a:r>
          </a:p>
          <a:p>
            <a:r>
              <a:rPr lang="es-ES" sz="2200" dirty="0" smtClean="0"/>
              <a:t>Limitadas alianzas público privadas, generada por desconfianza mutua.</a:t>
            </a:r>
          </a:p>
          <a:p>
            <a:r>
              <a:rPr lang="es-ES" sz="2200" dirty="0" smtClean="0"/>
              <a:t>Resistencias social al cambio, los planificadores y la sociedad no desea cambios que les incomoden. (malo conocido).</a:t>
            </a:r>
          </a:p>
          <a:p>
            <a:endParaRPr lang="es-ES" sz="22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462" y="5991783"/>
            <a:ext cx="2328446" cy="80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3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 smtClean="0"/>
              <a:t>Objetivos del índice de competitividad provincial</a:t>
            </a:r>
            <a:endParaRPr lang="es-ES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93750" y="1600200"/>
            <a:ext cx="7893050" cy="4525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s-ES" sz="2200" b="1" dirty="0" smtClean="0"/>
              <a:t>Objetivo General:</a:t>
            </a:r>
          </a:p>
          <a:p>
            <a:r>
              <a:rPr lang="es-ES" sz="2200" dirty="0" smtClean="0"/>
              <a:t>Desarrollar un sistema de información de competitividad por provincias del Ecuador.</a:t>
            </a:r>
          </a:p>
          <a:p>
            <a:pPr marL="0" indent="0">
              <a:buNone/>
            </a:pPr>
            <a:r>
              <a:rPr lang="es-ES" sz="2200" b="1" dirty="0" smtClean="0"/>
              <a:t>Objetivos Específicos: </a:t>
            </a:r>
          </a:p>
          <a:p>
            <a:r>
              <a:rPr lang="es-ES_tradnl" sz="2200" dirty="0" smtClean="0"/>
              <a:t>Implementar indicadores de competitividad para las provincias del Ecuador; </a:t>
            </a:r>
            <a:endParaRPr lang="es-ES_tradnl" sz="2200" dirty="0"/>
          </a:p>
          <a:p>
            <a:r>
              <a:rPr lang="es-ES_tradnl" sz="2200" dirty="0" smtClean="0"/>
              <a:t>Identificar las mejores prácticas locales e internacionales para establecer brechas a ser cubiertas por las provincias del Ecuador; </a:t>
            </a:r>
            <a:endParaRPr lang="es-ES_tradnl" sz="2200" dirty="0"/>
          </a:p>
          <a:p>
            <a:r>
              <a:rPr lang="es-ES_tradnl" sz="2200" dirty="0" smtClean="0"/>
              <a:t>Brindar información para la planificación, ejecución y evaluación de acciones en las provincias del Ecuador.</a:t>
            </a:r>
          </a:p>
          <a:p>
            <a:r>
              <a:rPr lang="es-ES_tradnl" sz="2200" dirty="0" smtClean="0"/>
              <a:t>Realizar estudios por provincias.</a:t>
            </a:r>
          </a:p>
          <a:p>
            <a:r>
              <a:rPr lang="es-ES_tradnl" sz="2200" dirty="0" smtClean="0"/>
              <a:t>Generar discusión sobre temas relevantes para el desarrollo de las provincias</a:t>
            </a:r>
            <a:endParaRPr lang="es-ES" sz="2200" dirty="0" smtClean="0"/>
          </a:p>
          <a:p>
            <a:endParaRPr lang="es-ES" sz="2200" dirty="0"/>
          </a:p>
        </p:txBody>
      </p:sp>
    </p:spTree>
    <p:extLst>
      <p:ext uri="{BB962C8B-B14F-4D97-AF65-F5344CB8AC3E}">
        <p14:creationId xmlns:p14="http://schemas.microsoft.com/office/powerpoint/2010/main" val="3492103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 smtClean="0"/>
              <a:t>Características del sistema de información.</a:t>
            </a:r>
            <a:endParaRPr lang="es-ES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_tradnl" b="1" dirty="0"/>
              <a:t>Integralidad</a:t>
            </a:r>
            <a:r>
              <a:rPr lang="es-ES_tradnl" dirty="0"/>
              <a:t>. Un conjunto estándar de indicadores que comprende una amplia variedad de temas ayuda a garantizar que se considere y evalúe la totalidad de los temas importantes en cada </a:t>
            </a:r>
            <a:r>
              <a:rPr lang="es-ES_tradnl" dirty="0" smtClean="0"/>
              <a:t>provincia.</a:t>
            </a:r>
            <a:endParaRPr lang="es-ES_tradnl" dirty="0"/>
          </a:p>
          <a:p>
            <a:r>
              <a:rPr lang="es-ES_tradnl" b="1" dirty="0"/>
              <a:t>Objetividad</a:t>
            </a:r>
            <a:r>
              <a:rPr lang="es-ES_tradnl" dirty="0"/>
              <a:t>. Asimismo, los indicadores aportan un elemento crucial de objetividad al análisis de las problemáticas de la </a:t>
            </a:r>
            <a:r>
              <a:rPr lang="es-ES_tradnl" dirty="0" smtClean="0"/>
              <a:t>provincia.</a:t>
            </a:r>
          </a:p>
          <a:p>
            <a:r>
              <a:rPr lang="es-ES_tradnl" b="1" dirty="0"/>
              <a:t>Posibilidad de comparación</a:t>
            </a:r>
            <a:r>
              <a:rPr lang="es-ES_tradnl" dirty="0"/>
              <a:t>. Un conjunto de indicadores claramente establecido también permite comparar el desempeño de </a:t>
            </a:r>
            <a:r>
              <a:rPr lang="es-ES_tradnl" dirty="0" smtClean="0"/>
              <a:t>la provincia a </a:t>
            </a:r>
            <a:r>
              <a:rPr lang="es-ES_tradnl" dirty="0"/>
              <a:t>lo largo del tiempo y con otras ciudades.</a:t>
            </a:r>
            <a:r>
              <a:rPr lang="es-ES_tradnl" dirty="0" smtClean="0">
                <a:effectLst/>
              </a:rPr>
              <a:t> </a:t>
            </a:r>
          </a:p>
          <a:p>
            <a:r>
              <a:rPr lang="es-ES_tradnl" b="1" dirty="0" smtClean="0"/>
              <a:t>Expandibles</a:t>
            </a:r>
            <a:r>
              <a:rPr lang="es-ES_tradnl" dirty="0" smtClean="0"/>
              <a:t>. A mayor demanda de información.</a:t>
            </a:r>
          </a:p>
          <a:p>
            <a:r>
              <a:rPr lang="es-ES_tradnl" b="1" dirty="0" smtClean="0"/>
              <a:t>Adaptadas a la Web</a:t>
            </a:r>
            <a:r>
              <a:rPr lang="es-ES_tradnl" dirty="0" smtClean="0"/>
              <a:t>. Para acceder, actualizar, difundir indicadores.</a:t>
            </a:r>
          </a:p>
          <a:p>
            <a:r>
              <a:rPr lang="es-ES_tradnl" b="1" dirty="0" smtClean="0"/>
              <a:t>Modulares</a:t>
            </a:r>
            <a:r>
              <a:rPr lang="es-ES_tradnl" dirty="0" smtClean="0"/>
              <a:t>. Que permita trabajar con profundidad un tema.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135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 smtClean="0"/>
              <a:t>Metodolog</a:t>
            </a:r>
            <a:r>
              <a:rPr lang="es-ES" sz="3200" dirty="0" smtClean="0"/>
              <a:t>ía de cálculo</a:t>
            </a:r>
            <a:endParaRPr lang="es-ES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814858" y="1518290"/>
            <a:ext cx="5871941" cy="3130550"/>
          </a:xfrm>
        </p:spPr>
        <p:txBody>
          <a:bodyPr>
            <a:normAutofit/>
          </a:bodyPr>
          <a:lstStyle/>
          <a:p>
            <a:pPr algn="just"/>
            <a:r>
              <a:rPr lang="es-ES" sz="2000" dirty="0" smtClean="0"/>
              <a:t>Se generan un total de 64 indicadores agrupados en 12 pilares de an</a:t>
            </a:r>
            <a:r>
              <a:rPr lang="es-ES" sz="2000" dirty="0" smtClean="0"/>
              <a:t>álisis. </a:t>
            </a:r>
          </a:p>
          <a:p>
            <a:pPr algn="just"/>
            <a:r>
              <a:rPr lang="es-ES" sz="2000" dirty="0" smtClean="0"/>
              <a:t>Para </a:t>
            </a:r>
            <a:r>
              <a:rPr lang="es-ES" sz="2000" dirty="0"/>
              <a:t>hacer comparable cada indicador fue necesario hacer una transformación en una escala de 1 a </a:t>
            </a:r>
            <a:r>
              <a:rPr lang="es-ES" sz="2000" dirty="0" smtClean="0"/>
              <a:t>100.</a:t>
            </a:r>
          </a:p>
          <a:p>
            <a:pPr algn="just"/>
            <a:r>
              <a:rPr lang="es-ES" sz="2000" dirty="0" smtClean="0"/>
              <a:t>Los indicadores pueden apoyan u obstaculizar la competitividad de una provincia por lo que es necesario realizar ajustes en la estandarizaci</a:t>
            </a:r>
            <a:r>
              <a:rPr lang="es-ES" sz="2000" dirty="0" smtClean="0"/>
              <a:t>ón de los indicadores:</a:t>
            </a:r>
            <a:endParaRPr lang="es-ES" sz="2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53" y="2498724"/>
            <a:ext cx="2254677" cy="2232026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3495155" y="4902281"/>
            <a:ext cx="4007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             </a:t>
            </a:r>
            <a:r>
              <a:rPr lang="es-ES" u="sng" dirty="0" smtClean="0"/>
              <a:t>(x – </a:t>
            </a:r>
            <a:r>
              <a:rPr lang="es-ES" u="sng" dirty="0" err="1" smtClean="0"/>
              <a:t>xmin</a:t>
            </a:r>
            <a:r>
              <a:rPr lang="es-ES" u="sng" dirty="0" smtClean="0"/>
              <a:t>) </a:t>
            </a:r>
            <a:r>
              <a:rPr lang="es-ES" dirty="0" smtClean="0"/>
              <a:t>  x 100</a:t>
            </a:r>
          </a:p>
          <a:p>
            <a:r>
              <a:rPr lang="es-ES" dirty="0" smtClean="0"/>
              <a:t>             (</a:t>
            </a:r>
            <a:r>
              <a:rPr lang="es-ES" dirty="0" err="1" smtClean="0"/>
              <a:t>max</a:t>
            </a:r>
            <a:r>
              <a:rPr lang="es-ES" dirty="0" smtClean="0"/>
              <a:t>-min)</a:t>
            </a:r>
            <a:endParaRPr lang="es-ES" dirty="0"/>
          </a:p>
        </p:txBody>
      </p:sp>
      <p:sp>
        <p:nvSpPr>
          <p:cNvPr id="9" name="Abrir corchete 8"/>
          <p:cNvSpPr/>
          <p:nvPr/>
        </p:nvSpPr>
        <p:spPr>
          <a:xfrm>
            <a:off x="4308107" y="4902281"/>
            <a:ext cx="137310" cy="646331"/>
          </a:xfrm>
          <a:prstGeom prst="leftBracke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b="1" dirty="0"/>
          </a:p>
        </p:txBody>
      </p:sp>
      <p:sp>
        <p:nvSpPr>
          <p:cNvPr id="10" name="Cerrar corchete 9"/>
          <p:cNvSpPr/>
          <p:nvPr/>
        </p:nvSpPr>
        <p:spPr>
          <a:xfrm>
            <a:off x="5355097" y="4902281"/>
            <a:ext cx="154474" cy="646331"/>
          </a:xfrm>
          <a:prstGeom prst="rightBracke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/>
          <p:cNvSpPr txBox="1"/>
          <p:nvPr/>
        </p:nvSpPr>
        <p:spPr>
          <a:xfrm>
            <a:off x="3495154" y="4479044"/>
            <a:ext cx="400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Apoyan a la competitividad</a:t>
            </a:r>
            <a:endParaRPr lang="es-E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3505882" y="6032863"/>
            <a:ext cx="4007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100 –    </a:t>
            </a:r>
            <a:r>
              <a:rPr lang="es-ES" u="sng" dirty="0" smtClean="0"/>
              <a:t>(x – </a:t>
            </a:r>
            <a:r>
              <a:rPr lang="es-ES" u="sng" dirty="0" err="1" smtClean="0"/>
              <a:t>xmin</a:t>
            </a:r>
            <a:r>
              <a:rPr lang="es-ES" u="sng" dirty="0" smtClean="0"/>
              <a:t>) </a:t>
            </a:r>
            <a:r>
              <a:rPr lang="es-ES" dirty="0" smtClean="0"/>
              <a:t>  x 100</a:t>
            </a:r>
          </a:p>
          <a:p>
            <a:r>
              <a:rPr lang="es-ES" dirty="0" smtClean="0"/>
              <a:t>             (</a:t>
            </a:r>
            <a:r>
              <a:rPr lang="es-ES" dirty="0" err="1" smtClean="0"/>
              <a:t>max</a:t>
            </a:r>
            <a:r>
              <a:rPr lang="es-ES" dirty="0" smtClean="0"/>
              <a:t>-min)</a:t>
            </a:r>
            <a:endParaRPr lang="es-E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3505881" y="5548612"/>
            <a:ext cx="4007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Obstaculiza la competitividad</a:t>
            </a:r>
            <a:endParaRPr lang="es-ES" dirty="0"/>
          </a:p>
        </p:txBody>
      </p:sp>
      <p:sp>
        <p:nvSpPr>
          <p:cNvPr id="14" name="Cerrar corchete 13"/>
          <p:cNvSpPr/>
          <p:nvPr/>
        </p:nvSpPr>
        <p:spPr>
          <a:xfrm>
            <a:off x="5421678" y="6032863"/>
            <a:ext cx="154474" cy="646331"/>
          </a:xfrm>
          <a:prstGeom prst="rightBracke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Abrir corchete 14"/>
          <p:cNvSpPr/>
          <p:nvPr/>
        </p:nvSpPr>
        <p:spPr>
          <a:xfrm>
            <a:off x="4325272" y="6026491"/>
            <a:ext cx="137310" cy="646331"/>
          </a:xfrm>
          <a:prstGeom prst="leftBracke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b="1" dirty="0"/>
          </a:p>
        </p:txBody>
      </p:sp>
      <p:sp>
        <p:nvSpPr>
          <p:cNvPr id="16" name="CuadroTexto 15"/>
          <p:cNvSpPr txBox="1"/>
          <p:nvPr/>
        </p:nvSpPr>
        <p:spPr>
          <a:xfrm>
            <a:off x="770439" y="4984981"/>
            <a:ext cx="2044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x= Indicador</a:t>
            </a:r>
          </a:p>
          <a:p>
            <a:r>
              <a:rPr lang="es-ES" dirty="0" err="1" smtClean="0"/>
              <a:t>Xmin</a:t>
            </a:r>
            <a:r>
              <a:rPr lang="es-ES" dirty="0" smtClean="0"/>
              <a:t>=</a:t>
            </a:r>
            <a:r>
              <a:rPr lang="es-ES" dirty="0" err="1" smtClean="0"/>
              <a:t>Ind</a:t>
            </a:r>
            <a:r>
              <a:rPr lang="es-ES" dirty="0" smtClean="0"/>
              <a:t>. M</a:t>
            </a:r>
            <a:r>
              <a:rPr lang="es-ES" dirty="0" smtClean="0"/>
              <a:t>ínimo</a:t>
            </a:r>
          </a:p>
          <a:p>
            <a:r>
              <a:rPr lang="es-ES" dirty="0" err="1" smtClean="0"/>
              <a:t>Xmax</a:t>
            </a:r>
            <a:r>
              <a:rPr lang="es-ES" dirty="0" smtClean="0"/>
              <a:t>= </a:t>
            </a:r>
            <a:r>
              <a:rPr lang="es-ES" dirty="0" err="1" smtClean="0"/>
              <a:t>Ind</a:t>
            </a:r>
            <a:r>
              <a:rPr lang="es-ES" dirty="0" smtClean="0"/>
              <a:t>. Máximo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04360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3200" dirty="0" smtClean="0">
                <a:solidFill>
                  <a:srgbClr val="730000"/>
                </a:solidFill>
              </a:rPr>
              <a:t>Composición del índice único de competitividad provincial</a:t>
            </a:r>
            <a:endParaRPr lang="es-ES" sz="3200" dirty="0">
              <a:solidFill>
                <a:srgbClr val="730000"/>
              </a:solidFill>
            </a:endParaRPr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49376"/>
              </p:ext>
            </p:extLst>
          </p:nvPr>
        </p:nvGraphicFramePr>
        <p:xfrm>
          <a:off x="1206602" y="2344248"/>
          <a:ext cx="6174737" cy="4114800"/>
        </p:xfrm>
        <a:graphic>
          <a:graphicData uri="http://schemas.openxmlformats.org/drawingml/2006/table">
            <a:tbl>
              <a:tblPr/>
              <a:tblGrid>
                <a:gridCol w="627596"/>
                <a:gridCol w="4899300"/>
                <a:gridCol w="647841"/>
              </a:tblGrid>
              <a:tr h="248482"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Número de indicadores por pilar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9C1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9C12"/>
                    </a:solidFill>
                  </a:tcPr>
                </a:tc>
              </a:tr>
              <a:tr h="248482"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No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9C1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Pilares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9C1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9C12"/>
                    </a:solidFill>
                  </a:tcPr>
                </a:tc>
              </a:tr>
              <a:tr h="248482"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Desarrollo Integral de las personas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482"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Desempeño Económico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482"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Empleo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482"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Gestión Empresarial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482"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Gestión, Gobiernos e Instituciones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482"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Habilitantes de Innovación, Ciencia y Tecnología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482"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Infraestructura y Localización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482"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Internacionalización y Apertura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482"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Mercados financieros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482"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Recursos Naturales y Ambiente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482"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Seguridad Jurídica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482"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Urbanización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482"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9C1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Total </a:t>
                      </a:r>
                      <a:r>
                        <a:rPr lang="es-ES" sz="18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Indicadores</a:t>
                      </a:r>
                      <a:endParaRPr lang="es-ES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9C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64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9C12"/>
                    </a:solidFill>
                  </a:tcPr>
                </a:tc>
              </a:tr>
            </a:tbl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457200" y="1553033"/>
            <a:ext cx="8022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El Índice único de competitividad provincial está compuesto por 64 indicadores agrupados en 1 pilares.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96621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52459" y="1144569"/>
            <a:ext cx="4572000" cy="175432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r>
              <a:rPr lang="es-ES" dirty="0"/>
              <a:t>Años de escolaridad</a:t>
            </a:r>
          </a:p>
          <a:p>
            <a:r>
              <a:rPr lang="es-ES" dirty="0"/>
              <a:t>Pobreza</a:t>
            </a:r>
          </a:p>
          <a:p>
            <a:r>
              <a:rPr lang="es-ES" dirty="0"/>
              <a:t>Tasa bruta de asistencia secundaria</a:t>
            </a:r>
          </a:p>
          <a:p>
            <a:r>
              <a:rPr lang="es-ES" dirty="0"/>
              <a:t>Tasa bruta de asistencia superior</a:t>
            </a:r>
          </a:p>
          <a:p>
            <a:r>
              <a:rPr lang="es-ES" dirty="0"/>
              <a:t>Tasa de mortalidad infantil</a:t>
            </a:r>
          </a:p>
          <a:p>
            <a:r>
              <a:rPr lang="es-ES" dirty="0"/>
              <a:t>Tasa de </a:t>
            </a:r>
            <a:r>
              <a:rPr lang="es-ES" dirty="0" err="1"/>
              <a:t>Repitencia</a:t>
            </a:r>
            <a:r>
              <a:rPr lang="es-ES" dirty="0"/>
              <a:t> y </a:t>
            </a:r>
            <a:r>
              <a:rPr lang="es-ES" dirty="0" smtClean="0"/>
              <a:t>Deserción Escolar.</a:t>
            </a:r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552459" y="756865"/>
            <a:ext cx="4572000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Desarrollo Integral de las personas</a:t>
            </a:r>
          </a:p>
        </p:txBody>
      </p:sp>
      <p:sp>
        <p:nvSpPr>
          <p:cNvPr id="4" name="Rectángulo 3"/>
          <p:cNvSpPr/>
          <p:nvPr/>
        </p:nvSpPr>
        <p:spPr>
          <a:xfrm>
            <a:off x="3456355" y="3374299"/>
            <a:ext cx="4572000" cy="3139321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txBody>
          <a:bodyPr>
            <a:spAutoFit/>
          </a:bodyPr>
          <a:lstStyle/>
          <a:p>
            <a:r>
              <a:rPr lang="es-ES" dirty="0"/>
              <a:t>Coeficiente de </a:t>
            </a:r>
            <a:r>
              <a:rPr lang="es-ES" dirty="0" err="1"/>
              <a:t>Gini</a:t>
            </a:r>
            <a:endParaRPr lang="es-ES" dirty="0"/>
          </a:p>
          <a:p>
            <a:r>
              <a:rPr lang="es-ES" dirty="0"/>
              <a:t>Impuestos pagados</a:t>
            </a:r>
          </a:p>
          <a:p>
            <a:r>
              <a:rPr lang="es-ES" dirty="0"/>
              <a:t>Índice de concentración </a:t>
            </a:r>
          </a:p>
          <a:p>
            <a:r>
              <a:rPr lang="es-ES" dirty="0"/>
              <a:t>Producción </a:t>
            </a:r>
          </a:p>
          <a:p>
            <a:r>
              <a:rPr lang="es-ES" dirty="0"/>
              <a:t>Producción Per Cápita (No petrolera)</a:t>
            </a:r>
          </a:p>
          <a:p>
            <a:r>
              <a:rPr lang="es-ES" dirty="0"/>
              <a:t>Productividad Media del trabajo según Producción Total</a:t>
            </a:r>
          </a:p>
          <a:p>
            <a:r>
              <a:rPr lang="es-ES" dirty="0"/>
              <a:t>Productividad Media del trabajo según Valor Agregado</a:t>
            </a:r>
          </a:p>
          <a:p>
            <a:r>
              <a:rPr lang="es-ES" dirty="0"/>
              <a:t>Valor agregado</a:t>
            </a:r>
          </a:p>
          <a:p>
            <a:r>
              <a:rPr lang="es-ES" dirty="0"/>
              <a:t>Valor Agregado Per Cápita (No Petrolero)</a:t>
            </a:r>
          </a:p>
        </p:txBody>
      </p:sp>
      <p:sp>
        <p:nvSpPr>
          <p:cNvPr id="5" name="Rectángulo 4"/>
          <p:cNvSpPr/>
          <p:nvPr/>
        </p:nvSpPr>
        <p:spPr>
          <a:xfrm>
            <a:off x="3456355" y="3004967"/>
            <a:ext cx="4572000" cy="369332"/>
          </a:xfrm>
          <a:prstGeom prst="rect">
            <a:avLst/>
          </a:prstGeom>
          <a:solidFill>
            <a:srgbClr val="515B2D"/>
          </a:solidFill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Desempeño Económico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5320770" y="937426"/>
            <a:ext cx="32096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(</a:t>
            </a:r>
            <a:r>
              <a:rPr lang="es-ES" b="1" dirty="0" smtClean="0"/>
              <a:t>6 Indicadores) </a:t>
            </a:r>
          </a:p>
          <a:p>
            <a:pPr algn="ctr"/>
            <a:r>
              <a:rPr lang="es-ES" b="1" dirty="0" smtClean="0"/>
              <a:t>Supone que a mayor educaci</a:t>
            </a:r>
            <a:r>
              <a:rPr lang="es-ES" b="1" dirty="0" smtClean="0"/>
              <a:t>ón, menor pobreza y menor mortalidad más competitividad </a:t>
            </a:r>
            <a:r>
              <a:rPr lang="es-ES" b="1" dirty="0" smtClean="0"/>
              <a:t> 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552459" y="3657554"/>
            <a:ext cx="27601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/>
              <a:t>( 9 indicadores)</a:t>
            </a:r>
          </a:p>
          <a:p>
            <a:pPr algn="ctr"/>
            <a:r>
              <a:rPr lang="es-ES" b="1" dirty="0" smtClean="0"/>
              <a:t> A mayor producci</a:t>
            </a:r>
            <a:r>
              <a:rPr lang="es-ES" b="1" dirty="0" smtClean="0"/>
              <a:t>ón, mayor valor agregado, menor concentración y menor desigualdad;</a:t>
            </a:r>
          </a:p>
          <a:p>
            <a:pPr algn="ctr"/>
            <a:r>
              <a:rPr lang="es-ES" b="1" dirty="0" smtClean="0"/>
              <a:t>mayor competitividad </a:t>
            </a:r>
            <a:r>
              <a:rPr lang="es-ES" sz="3000" b="1" dirty="0" smtClean="0"/>
              <a:t> </a:t>
            </a:r>
            <a:endParaRPr lang="es-ES" sz="3000" b="1" dirty="0"/>
          </a:p>
        </p:txBody>
      </p:sp>
      <p:sp>
        <p:nvSpPr>
          <p:cNvPr id="9" name="CuadroTexto 8"/>
          <p:cNvSpPr txBox="1"/>
          <p:nvPr/>
        </p:nvSpPr>
        <p:spPr>
          <a:xfrm>
            <a:off x="1733541" y="400172"/>
            <a:ext cx="5494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INDICADORES POR PILAR DE COMPETITIVIDAD</a:t>
            </a:r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91513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dad">
  <a:themeElements>
    <a:clrScheme name="Aventura">
      <a:dk1>
        <a:sysClr val="windowText" lastClr="000000"/>
      </a:dk1>
      <a:lt1>
        <a:sysClr val="window" lastClr="FFFFFF"/>
      </a:lt1>
      <a:dk2>
        <a:srgbClr val="738450"/>
      </a:dk2>
      <a:lt2>
        <a:srgbClr val="E8E9D1"/>
      </a:lt2>
      <a:accent1>
        <a:srgbClr val="9EB060"/>
      </a:accent1>
      <a:accent2>
        <a:srgbClr val="D09A08"/>
      </a:accent2>
      <a:accent3>
        <a:srgbClr val="F2EC86"/>
      </a:accent3>
      <a:accent4>
        <a:srgbClr val="824F1C"/>
      </a:accent4>
      <a:accent5>
        <a:srgbClr val="511818"/>
      </a:accent5>
      <a:accent6>
        <a:srgbClr val="553876"/>
      </a:accent6>
      <a:hlink>
        <a:srgbClr val="929547"/>
      </a:hlink>
      <a:folHlink>
        <a:srgbClr val="56633C"/>
      </a:folHlink>
    </a:clrScheme>
    <a:fontScheme name="Clásico de Offic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da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Claridad.thmx</Template>
  <TotalTime>15932</TotalTime>
  <Words>1278</Words>
  <Application>Microsoft Macintosh PowerPoint</Application>
  <PresentationFormat>Presentación en pantalla (4:3)</PresentationFormat>
  <Paragraphs>280</Paragraphs>
  <Slides>27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28" baseType="lpstr">
      <vt:lpstr>Claridad</vt:lpstr>
      <vt:lpstr>ÍNDICE DE COMPETITIVIDAD PROVINCIAL</vt:lpstr>
      <vt:lpstr>Índice de Competitividad.</vt:lpstr>
      <vt:lpstr>Por qué generar un índice de competitividad provincial? </vt:lpstr>
      <vt:lpstr>Desafíos que enfrentan las provincias en Ecuador</vt:lpstr>
      <vt:lpstr>Objetivos del índice de competitividad provincial</vt:lpstr>
      <vt:lpstr>Características del sistema de información.</vt:lpstr>
      <vt:lpstr>Metodología de cálculo</vt:lpstr>
      <vt:lpstr>Composición del índice único de competitividad provincial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Índice único de competitividad provincial por pilares.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ÍNDICE ÚNICO DE COMPETITIVIDAD POR PROVINCIAS SELECCIONADAS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Observatorio de sostenibilidad y competitividad de ciudades en el Ecuador </dc:title>
  <dc:creator>JAIME</dc:creator>
  <cp:lastModifiedBy>JAIME</cp:lastModifiedBy>
  <cp:revision>107</cp:revision>
  <dcterms:created xsi:type="dcterms:W3CDTF">2016-06-28T16:29:02Z</dcterms:created>
  <dcterms:modified xsi:type="dcterms:W3CDTF">2017-11-01T06:37:49Z</dcterms:modified>
</cp:coreProperties>
</file>